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6"/>
  </p:notesMasterIdLst>
  <p:sldIdLst>
    <p:sldId id="256" r:id="rId2"/>
    <p:sldId id="257" r:id="rId3"/>
    <p:sldId id="258" r:id="rId4"/>
    <p:sldId id="259" r:id="rId5"/>
    <p:sldId id="260" r:id="rId6"/>
    <p:sldId id="261" r:id="rId7"/>
    <p:sldId id="262" r:id="rId8"/>
    <p:sldId id="263" r:id="rId9"/>
    <p:sldId id="279" r:id="rId10"/>
    <p:sldId id="264" r:id="rId11"/>
    <p:sldId id="265" r:id="rId12"/>
    <p:sldId id="266" r:id="rId13"/>
    <p:sldId id="267" r:id="rId14"/>
    <p:sldId id="278"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2"/>
    <p:restoredTop sz="75716"/>
  </p:normalViewPr>
  <p:slideViewPr>
    <p:cSldViewPr snapToGrid="0" snapToObjects="1">
      <p:cViewPr varScale="1">
        <p:scale>
          <a:sx n="100" d="100"/>
          <a:sy n="100" d="100"/>
        </p:scale>
        <p:origin x="1848"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34FB3F-13DB-504F-9137-363EC150ED77}" type="datetimeFigureOut">
              <a:rPr lang="en-US" smtClean="0"/>
              <a:t>5/30/25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92F93C-4798-C840-90C6-CEF74E01534A}" type="slidenum">
              <a:rPr lang="en-US" smtClean="0"/>
              <a:t>‹#›</a:t>
            </a:fld>
            <a:endParaRPr lang="en-US"/>
          </a:p>
        </p:txBody>
      </p:sp>
    </p:spTree>
    <p:extLst>
      <p:ext uri="{BB962C8B-B14F-4D97-AF65-F5344CB8AC3E}">
        <p14:creationId xmlns:p14="http://schemas.microsoft.com/office/powerpoint/2010/main" val="35250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data they have? What’s their question?</a:t>
            </a:r>
          </a:p>
          <a:p>
            <a:endParaRPr lang="en-US" dirty="0"/>
          </a:p>
          <a:p>
            <a:r>
              <a:rPr lang="en-US" dirty="0"/>
              <a:t>(A) The ingredients contained in two recipes (left column), together with the flavor compounds that are known to be present in the ingredients (right column). Each flavor compound is linked to the ingredients that contain it, forming a bipartite network. Some compounds (shown in boldface) are shared by multiple ingredients. (B) If we project the ingredient-compound bipartite network into the ingredient space, we obtain the flavor network, whose nodes are ingredients, linked if they share at least one flavor compound. The thickness of links represents the number of flavor compounds two ingredients share and the size of each circle corresponds to the prevalence of the ingredients in recipes.</a:t>
            </a:r>
          </a:p>
        </p:txBody>
      </p:sp>
      <p:sp>
        <p:nvSpPr>
          <p:cNvPr id="4" name="Slide Number Placeholder 3"/>
          <p:cNvSpPr>
            <a:spLocks noGrp="1"/>
          </p:cNvSpPr>
          <p:nvPr>
            <p:ph type="sldNum" sz="quarter" idx="5"/>
          </p:nvPr>
        </p:nvSpPr>
        <p:spPr/>
        <p:txBody>
          <a:bodyPr/>
          <a:lstStyle/>
          <a:p>
            <a:fld id="{1E92F93C-4798-C840-90C6-CEF74E01534A}" type="slidenum">
              <a:rPr lang="en-US" smtClean="0"/>
              <a:t>2</a:t>
            </a:fld>
            <a:endParaRPr lang="en-US"/>
          </a:p>
        </p:txBody>
      </p:sp>
    </p:spTree>
    <p:extLst>
      <p:ext uri="{BB962C8B-B14F-4D97-AF65-F5344CB8AC3E}">
        <p14:creationId xmlns:p14="http://schemas.microsoft.com/office/powerpoint/2010/main" val="3719589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Schizophrenia</a:t>
            </a:r>
          </a:p>
          <a:p>
            <a:endParaRPr lang="en-US" dirty="0"/>
          </a:p>
          <a:p>
            <a:r>
              <a:rPr lang="en-US" dirty="0"/>
              <a:t>Animal Fluency Test as part of the comprehensive neuropsychological evaluation</a:t>
            </a:r>
          </a:p>
          <a:p>
            <a:endParaRPr lang="en-US" dirty="0"/>
          </a:p>
          <a:p>
            <a:r>
              <a:rPr lang="en-US" dirty="0"/>
              <a:t>Subjects were asked to name as many animals as they could within 60 s. The semantic space analysis was performed on 16 target words (bear, camel, cat, cow, deer, dog, elephant, giraffe, goat, horse, lion, pig, rabbit, sheep, tiger, and zebra) that were among the 25 most frequent responses for the subjects and could be categorized into two possible dimensions (large-small, domestic-wild).</a:t>
            </a:r>
          </a:p>
          <a:p>
            <a:endParaRPr lang="en-US" dirty="0"/>
          </a:p>
          <a:p>
            <a:r>
              <a:rPr lang="en-US" dirty="0"/>
              <a:t>Pathfinder (PF) analysis</a:t>
            </a:r>
          </a:p>
        </p:txBody>
      </p:sp>
      <p:sp>
        <p:nvSpPr>
          <p:cNvPr id="4" name="Slide Number Placeholder 3"/>
          <p:cNvSpPr>
            <a:spLocks noGrp="1"/>
          </p:cNvSpPr>
          <p:nvPr>
            <p:ph type="sldNum" sz="quarter" idx="5"/>
          </p:nvPr>
        </p:nvSpPr>
        <p:spPr/>
        <p:txBody>
          <a:bodyPr/>
          <a:lstStyle/>
          <a:p>
            <a:fld id="{1E92F93C-4798-C840-90C6-CEF74E01534A}" type="slidenum">
              <a:rPr lang="en-US" smtClean="0"/>
              <a:t>13</a:t>
            </a:fld>
            <a:endParaRPr lang="en-US"/>
          </a:p>
        </p:txBody>
      </p:sp>
    </p:spTree>
    <p:extLst>
      <p:ext uri="{BB962C8B-B14F-4D97-AF65-F5344CB8AC3E}">
        <p14:creationId xmlns:p14="http://schemas.microsoft.com/office/powerpoint/2010/main" val="425619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node, what’s tie, and directed? Weighted? What does the visualization tell us?</a:t>
            </a:r>
          </a:p>
          <a:p>
            <a:endParaRPr lang="en-US" dirty="0"/>
          </a:p>
          <a:p>
            <a:r>
              <a:rPr lang="en-US" dirty="0"/>
              <a:t>(A) The ingredients contained in two recipes (left column), together with the flavor compounds that are known to be present in the ingredients (right column). Each flavor compound is linked to the ingredients that contain it, forming a bipartite network. Some compounds (shown in boldface) are shared by multiple ingredients. (B) If we project the ingredient-compound bipartite network into the ingredient space, we obtain the flavor network, whose nodes are ingredients, linked if they share at least one flavor compound. The thickness of links represents the number of flavor compounds two ingredients share and the size of each circle corresponds to the prevalence of the ingredients in recipes.</a:t>
            </a:r>
          </a:p>
        </p:txBody>
      </p:sp>
      <p:sp>
        <p:nvSpPr>
          <p:cNvPr id="4" name="Slide Number Placeholder 3"/>
          <p:cNvSpPr>
            <a:spLocks noGrp="1"/>
          </p:cNvSpPr>
          <p:nvPr>
            <p:ph type="sldNum" sz="quarter" idx="5"/>
          </p:nvPr>
        </p:nvSpPr>
        <p:spPr/>
        <p:txBody>
          <a:bodyPr/>
          <a:lstStyle/>
          <a:p>
            <a:fld id="{1E92F93C-4798-C840-90C6-CEF74E01534A}" type="slidenum">
              <a:rPr lang="en-US" smtClean="0"/>
              <a:t>3</a:t>
            </a:fld>
            <a:endParaRPr lang="en-US"/>
          </a:p>
        </p:txBody>
      </p:sp>
    </p:spTree>
    <p:extLst>
      <p:ext uri="{BB962C8B-B14F-4D97-AF65-F5344CB8AC3E}">
        <p14:creationId xmlns:p14="http://schemas.microsoft.com/office/powerpoint/2010/main" val="3118424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92F93C-4798-C840-90C6-CEF74E01534A}" type="slidenum">
              <a:rPr lang="en-US" smtClean="0"/>
              <a:t>6</a:t>
            </a:fld>
            <a:endParaRPr lang="en-US"/>
          </a:p>
        </p:txBody>
      </p:sp>
    </p:spTree>
    <p:extLst>
      <p:ext uri="{BB962C8B-B14F-4D97-AF65-F5344CB8AC3E}">
        <p14:creationId xmlns:p14="http://schemas.microsoft.com/office/powerpoint/2010/main" val="1959966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b,Two</a:t>
            </a:r>
            <a:r>
              <a:rPr lang="en-US" dirty="0"/>
              <a:t> articles (the Bose–Einstein condensation and BWK-model articles) of the same impact scale represented as citation trees, to illustrate how disruption distinguishes different contributions to science and technology.</a:t>
            </a:r>
          </a:p>
        </p:txBody>
      </p:sp>
      <p:sp>
        <p:nvSpPr>
          <p:cNvPr id="4" name="Slide Number Placeholder 3"/>
          <p:cNvSpPr>
            <a:spLocks noGrp="1"/>
          </p:cNvSpPr>
          <p:nvPr>
            <p:ph type="sldNum" sz="quarter" idx="5"/>
          </p:nvPr>
        </p:nvSpPr>
        <p:spPr/>
        <p:txBody>
          <a:bodyPr/>
          <a:lstStyle/>
          <a:p>
            <a:fld id="{1E92F93C-4798-C840-90C6-CEF74E01534A}" type="slidenum">
              <a:rPr lang="en-US" smtClean="0"/>
              <a:t>7</a:t>
            </a:fld>
            <a:endParaRPr lang="en-US"/>
          </a:p>
        </p:txBody>
      </p:sp>
    </p:spTree>
    <p:extLst>
      <p:ext uri="{BB962C8B-B14F-4D97-AF65-F5344CB8AC3E}">
        <p14:creationId xmlns:p14="http://schemas.microsoft.com/office/powerpoint/2010/main" val="1357151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Citation tree visualization that illustrates the visual influence of focal papers, drawing on past work and passing ideas onto future work. ‘Roots’ are references and citations to them, with depth scaled to their publication date; ‘branches’ on the tree are citing articles, with height scaled to publication date and length scaled to the number of future citations. Branches curve downward (brown) if citing articles also cite the focal paper’s references, and upward (green) if they ignore them</a:t>
            </a:r>
          </a:p>
        </p:txBody>
      </p:sp>
      <p:sp>
        <p:nvSpPr>
          <p:cNvPr id="4" name="Slide Number Placeholder 3"/>
          <p:cNvSpPr>
            <a:spLocks noGrp="1"/>
          </p:cNvSpPr>
          <p:nvPr>
            <p:ph type="sldNum" sz="quarter" idx="5"/>
          </p:nvPr>
        </p:nvSpPr>
        <p:spPr/>
        <p:txBody>
          <a:bodyPr/>
          <a:lstStyle/>
          <a:p>
            <a:fld id="{1E92F93C-4798-C840-90C6-CEF74E01534A}" type="slidenum">
              <a:rPr lang="en-US" smtClean="0"/>
              <a:t>8</a:t>
            </a:fld>
            <a:endParaRPr lang="en-US"/>
          </a:p>
        </p:txBody>
      </p:sp>
    </p:spTree>
    <p:extLst>
      <p:ext uri="{BB962C8B-B14F-4D97-AF65-F5344CB8AC3E}">
        <p14:creationId xmlns:p14="http://schemas.microsoft.com/office/powerpoint/2010/main" val="1461351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Citation tree visualization that characterizes the visual influence of eleven focal papers from teams of different sizes. Disruption (D), citations (N), published year (Y) and team size (m) of papers are shown in the bottom left corner of each tree.</a:t>
            </a:r>
          </a:p>
        </p:txBody>
      </p:sp>
      <p:sp>
        <p:nvSpPr>
          <p:cNvPr id="4" name="Slide Number Placeholder 3"/>
          <p:cNvSpPr>
            <a:spLocks noGrp="1"/>
          </p:cNvSpPr>
          <p:nvPr>
            <p:ph type="sldNum" sz="quarter" idx="5"/>
          </p:nvPr>
        </p:nvSpPr>
        <p:spPr/>
        <p:txBody>
          <a:bodyPr/>
          <a:lstStyle/>
          <a:p>
            <a:fld id="{1E92F93C-4798-C840-90C6-CEF74E01534A}" type="slidenum">
              <a:rPr lang="en-US" smtClean="0"/>
              <a:t>9</a:t>
            </a:fld>
            <a:endParaRPr lang="en-US"/>
          </a:p>
        </p:txBody>
      </p:sp>
    </p:spTree>
    <p:extLst>
      <p:ext uri="{BB962C8B-B14F-4D97-AF65-F5344CB8AC3E}">
        <p14:creationId xmlns:p14="http://schemas.microsoft.com/office/powerpoint/2010/main" val="518855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resilient: In Individual A’s network (Figure 1(a)), higher sadness leads to lower happiness (a temporal relation where sadness influences subsequent happiness at -0.6), lower happiness leads to lower social engagement (a temporal relation where happiness influences subsequent communal behavior at +0.6), and lower social engagement leads to higher sadness (a temporal relation where communal behavior influences subsequent sadness at -0.6).</a:t>
            </a:r>
          </a:p>
          <a:p>
            <a:endParaRPr lang="en-US" dirty="0"/>
          </a:p>
          <a:p>
            <a:r>
              <a:rPr lang="en-US" dirty="0"/>
              <a:t>Hence the three temporal relations together form a positive feedback loop, a structure that sustains changes in sadness.</a:t>
            </a:r>
          </a:p>
          <a:p>
            <a:endParaRPr lang="en-US" dirty="0"/>
          </a:p>
          <a:p>
            <a:r>
              <a:rPr lang="en-US" dirty="0"/>
              <a:t>Resilient: The overall effect of this cyclic structure is negative (-0.6 ∗ 0.6 ∗ 0.6 = -0.216); hence the three temporal relations together form a negative feedback loop. Here, the structure of the relations facilitates regulation of sadness.</a:t>
            </a:r>
          </a:p>
        </p:txBody>
      </p:sp>
      <p:sp>
        <p:nvSpPr>
          <p:cNvPr id="4" name="Slide Number Placeholder 3"/>
          <p:cNvSpPr>
            <a:spLocks noGrp="1"/>
          </p:cNvSpPr>
          <p:nvPr>
            <p:ph type="sldNum" sz="quarter" idx="5"/>
          </p:nvPr>
        </p:nvSpPr>
        <p:spPr/>
        <p:txBody>
          <a:bodyPr/>
          <a:lstStyle/>
          <a:p>
            <a:fld id="{1E92F93C-4798-C840-90C6-CEF74E01534A}" type="slidenum">
              <a:rPr lang="en-US" smtClean="0"/>
              <a:t>10</a:t>
            </a:fld>
            <a:endParaRPr lang="en-US"/>
          </a:p>
        </p:txBody>
      </p:sp>
    </p:spTree>
    <p:extLst>
      <p:ext uri="{BB962C8B-B14F-4D97-AF65-F5344CB8AC3E}">
        <p14:creationId xmlns:p14="http://schemas.microsoft.com/office/powerpoint/2010/main" val="1314996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resilient: In Individual A’s network (Figure 1(a)), higher sadness leads to lower happiness (a temporal relation where sadness influences subsequent happiness at -0.6), lower happiness leads to lower social engagement (a temporal relation where happiness influences subsequent communal behavior at +0.6), and lower social engagement leads to higher sadness (a temporal relation where communal behavior influences subsequent sadness at -0.6).</a:t>
            </a:r>
          </a:p>
          <a:p>
            <a:endParaRPr lang="en-US" dirty="0"/>
          </a:p>
          <a:p>
            <a:r>
              <a:rPr lang="en-US" dirty="0"/>
              <a:t>Hence the three temporal relations together form a positive feedback loop, a structure that sustains changes in sadness.</a:t>
            </a:r>
          </a:p>
          <a:p>
            <a:endParaRPr lang="en-US" dirty="0"/>
          </a:p>
          <a:p>
            <a:r>
              <a:rPr lang="en-US" dirty="0"/>
              <a:t>Resilient: The overall effect of this cyclic structure is negative (-0.6 ∗ 0.6 ∗ 0.6 = -0.216); hence the three temporal relations together form a negative feedback loop. Here, the structure of the relations facilitates regulation of sadness.</a:t>
            </a:r>
          </a:p>
        </p:txBody>
      </p:sp>
      <p:sp>
        <p:nvSpPr>
          <p:cNvPr id="4" name="Slide Number Placeholder 3"/>
          <p:cNvSpPr>
            <a:spLocks noGrp="1"/>
          </p:cNvSpPr>
          <p:nvPr>
            <p:ph type="sldNum" sz="quarter" idx="5"/>
          </p:nvPr>
        </p:nvSpPr>
        <p:spPr/>
        <p:txBody>
          <a:bodyPr/>
          <a:lstStyle/>
          <a:p>
            <a:fld id="{1E92F93C-4798-C840-90C6-CEF74E01534A}" type="slidenum">
              <a:rPr lang="en-US" smtClean="0"/>
              <a:t>11</a:t>
            </a:fld>
            <a:endParaRPr lang="en-US"/>
          </a:p>
        </p:txBody>
      </p:sp>
    </p:spTree>
    <p:extLst>
      <p:ext uri="{BB962C8B-B14F-4D97-AF65-F5344CB8AC3E}">
        <p14:creationId xmlns:p14="http://schemas.microsoft.com/office/powerpoint/2010/main" val="2166491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Schizophrenia</a:t>
            </a:r>
          </a:p>
          <a:p>
            <a:endParaRPr lang="en-US" dirty="0"/>
          </a:p>
          <a:p>
            <a:r>
              <a:rPr lang="en-US" dirty="0"/>
              <a:t>Animal Fluency Test as part of the comprehensive neuropsychological evaluation</a:t>
            </a:r>
          </a:p>
          <a:p>
            <a:endParaRPr lang="en-US" dirty="0"/>
          </a:p>
          <a:p>
            <a:r>
              <a:rPr lang="en-US" dirty="0"/>
              <a:t>Subjects were asked to name as many animals as they could within 60 s. The semantic space analysis was performed on 16 target words (bear, camel, cat, cow, deer, dog, elephant, giraffe, goat, horse, lion, pig, rabbit, sheep, tiger, and zebra) that were among the 25 most frequent responses for the subjects and could be categorized into two possible dimensions (large-small, domestic-wild).</a:t>
            </a:r>
          </a:p>
          <a:p>
            <a:endParaRPr lang="en-US" dirty="0"/>
          </a:p>
          <a:p>
            <a:r>
              <a:rPr lang="en-US" dirty="0"/>
              <a:t>Pathfinder (PF) analysis</a:t>
            </a:r>
          </a:p>
        </p:txBody>
      </p:sp>
      <p:sp>
        <p:nvSpPr>
          <p:cNvPr id="4" name="Slide Number Placeholder 3"/>
          <p:cNvSpPr>
            <a:spLocks noGrp="1"/>
          </p:cNvSpPr>
          <p:nvPr>
            <p:ph type="sldNum" sz="quarter" idx="5"/>
          </p:nvPr>
        </p:nvSpPr>
        <p:spPr/>
        <p:txBody>
          <a:bodyPr/>
          <a:lstStyle/>
          <a:p>
            <a:fld id="{1E92F93C-4798-C840-90C6-CEF74E01534A}" type="slidenum">
              <a:rPr lang="en-US" smtClean="0"/>
              <a:t>12</a:t>
            </a:fld>
            <a:endParaRPr lang="en-US"/>
          </a:p>
        </p:txBody>
      </p:sp>
    </p:spTree>
    <p:extLst>
      <p:ext uri="{BB962C8B-B14F-4D97-AF65-F5344CB8AC3E}">
        <p14:creationId xmlns:p14="http://schemas.microsoft.com/office/powerpoint/2010/main" val="327251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A9F28-5317-0DAE-F9B3-CDEC26A9FEE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700C0AF-7F1E-8084-FA75-F801C01E7AA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6CA2773-FA9F-89F2-B522-23DD540D836C}"/>
              </a:ext>
            </a:extLst>
          </p:cNvPr>
          <p:cNvSpPr>
            <a:spLocks noGrp="1"/>
          </p:cNvSpPr>
          <p:nvPr>
            <p:ph type="dt" sz="half" idx="10"/>
          </p:nvPr>
        </p:nvSpPr>
        <p:spPr/>
        <p:txBody>
          <a:bodyPr/>
          <a:lstStyle/>
          <a:p>
            <a:fld id="{5BCAD085-E8A6-8845-BD4E-CB4CCA059FC4}" type="datetimeFigureOut">
              <a:rPr lang="en-US" smtClean="0"/>
              <a:t>5/30/25</a:t>
            </a:fld>
            <a:endParaRPr lang="en-US"/>
          </a:p>
        </p:txBody>
      </p:sp>
      <p:sp>
        <p:nvSpPr>
          <p:cNvPr id="5" name="Footer Placeholder 4">
            <a:extLst>
              <a:ext uri="{FF2B5EF4-FFF2-40B4-BE49-F238E27FC236}">
                <a16:creationId xmlns:a16="http://schemas.microsoft.com/office/drawing/2014/main" id="{F6B82E6A-DF00-69C5-FF19-003EE509D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08CA7B-41C4-928E-DFB7-BE714FA10C7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71797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8B8F0-614C-728F-EE88-C56CD4180D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0118F6-B893-515A-D8DA-2A0E2797B8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5CCC8A-0393-6931-50CD-4015BD63E79B}"/>
              </a:ext>
            </a:extLst>
          </p:cNvPr>
          <p:cNvSpPr>
            <a:spLocks noGrp="1"/>
          </p:cNvSpPr>
          <p:nvPr>
            <p:ph type="dt" sz="half" idx="10"/>
          </p:nvPr>
        </p:nvSpPr>
        <p:spPr/>
        <p:txBody>
          <a:bodyPr/>
          <a:lstStyle/>
          <a:p>
            <a:fld id="{5BCAD085-E8A6-8845-BD4E-CB4CCA059FC4}" type="datetimeFigureOut">
              <a:rPr lang="en-US" smtClean="0"/>
              <a:t>5/30/25</a:t>
            </a:fld>
            <a:endParaRPr lang="en-US"/>
          </a:p>
        </p:txBody>
      </p:sp>
      <p:sp>
        <p:nvSpPr>
          <p:cNvPr id="5" name="Footer Placeholder 4">
            <a:extLst>
              <a:ext uri="{FF2B5EF4-FFF2-40B4-BE49-F238E27FC236}">
                <a16:creationId xmlns:a16="http://schemas.microsoft.com/office/drawing/2014/main" id="{7331BC72-EA3E-B2DC-B7B4-E36097090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38CD9B-B7BF-B82B-0D1D-47EFF62BF11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11570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90477E-52DE-6D7F-E4B6-061D7D66075A}"/>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DB9BB1-F71F-87D1-4FD4-1B84E756D51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728ECB-0CCE-88AE-8155-B26B3357C5AA}"/>
              </a:ext>
            </a:extLst>
          </p:cNvPr>
          <p:cNvSpPr>
            <a:spLocks noGrp="1"/>
          </p:cNvSpPr>
          <p:nvPr>
            <p:ph type="dt" sz="half" idx="10"/>
          </p:nvPr>
        </p:nvSpPr>
        <p:spPr/>
        <p:txBody>
          <a:bodyPr/>
          <a:lstStyle/>
          <a:p>
            <a:fld id="{5BCAD085-E8A6-8845-BD4E-CB4CCA059FC4}" type="datetimeFigureOut">
              <a:rPr lang="en-US" smtClean="0"/>
              <a:t>5/30/25</a:t>
            </a:fld>
            <a:endParaRPr lang="en-US"/>
          </a:p>
        </p:txBody>
      </p:sp>
      <p:sp>
        <p:nvSpPr>
          <p:cNvPr id="5" name="Footer Placeholder 4">
            <a:extLst>
              <a:ext uri="{FF2B5EF4-FFF2-40B4-BE49-F238E27FC236}">
                <a16:creationId xmlns:a16="http://schemas.microsoft.com/office/drawing/2014/main" id="{B0D16617-B92B-49E9-FA82-A4C80F326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9A8FF-417E-29A2-3D08-18F4B849692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68241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70BF1-A507-37FB-EAB9-07EFFAA334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29D961-E1C7-65EC-282B-22E2E75162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5CC011-E3EC-A82B-9A5F-EB537CCD61E0}"/>
              </a:ext>
            </a:extLst>
          </p:cNvPr>
          <p:cNvSpPr>
            <a:spLocks noGrp="1"/>
          </p:cNvSpPr>
          <p:nvPr>
            <p:ph type="dt" sz="half" idx="10"/>
          </p:nvPr>
        </p:nvSpPr>
        <p:spPr/>
        <p:txBody>
          <a:bodyPr/>
          <a:lstStyle/>
          <a:p>
            <a:fld id="{5BCAD085-E8A6-8845-BD4E-CB4CCA059FC4}" type="datetimeFigureOut">
              <a:rPr lang="en-US" smtClean="0"/>
              <a:t>5/30/25</a:t>
            </a:fld>
            <a:endParaRPr lang="en-US"/>
          </a:p>
        </p:txBody>
      </p:sp>
      <p:sp>
        <p:nvSpPr>
          <p:cNvPr id="5" name="Footer Placeholder 4">
            <a:extLst>
              <a:ext uri="{FF2B5EF4-FFF2-40B4-BE49-F238E27FC236}">
                <a16:creationId xmlns:a16="http://schemas.microsoft.com/office/drawing/2014/main" id="{638A056B-927B-3011-8BCF-73E1C9CC9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B910C-4744-BD53-54E9-80029133B2BA}"/>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37317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677F-1907-3288-71B1-989E5B0A3A01}"/>
              </a:ext>
            </a:extLst>
          </p:cNvPr>
          <p:cNvSpPr>
            <a:spLocks noGrp="1"/>
          </p:cNvSpPr>
          <p:nvPr>
            <p:ph type="title"/>
          </p:nvPr>
        </p:nvSpPr>
        <p:spPr>
          <a:xfrm>
            <a:off x="623887" y="1709738"/>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823E265-EFE5-4D33-0F9A-F14891981C51}"/>
              </a:ext>
            </a:extLst>
          </p:cNvPr>
          <p:cNvSpPr>
            <a:spLocks noGrp="1"/>
          </p:cNvSpPr>
          <p:nvPr>
            <p:ph type="body" idx="1"/>
          </p:nvPr>
        </p:nvSpPr>
        <p:spPr>
          <a:xfrm>
            <a:off x="623887"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439F7-474D-FAAB-2101-1D4DDC9E2C7B}"/>
              </a:ext>
            </a:extLst>
          </p:cNvPr>
          <p:cNvSpPr>
            <a:spLocks noGrp="1"/>
          </p:cNvSpPr>
          <p:nvPr>
            <p:ph type="dt" sz="half" idx="10"/>
          </p:nvPr>
        </p:nvSpPr>
        <p:spPr/>
        <p:txBody>
          <a:bodyPr/>
          <a:lstStyle/>
          <a:p>
            <a:fld id="{5BCAD085-E8A6-8845-BD4E-CB4CCA059FC4}" type="datetimeFigureOut">
              <a:rPr lang="en-US" smtClean="0"/>
              <a:t>5/30/25</a:t>
            </a:fld>
            <a:endParaRPr lang="en-US"/>
          </a:p>
        </p:txBody>
      </p:sp>
      <p:sp>
        <p:nvSpPr>
          <p:cNvPr id="5" name="Footer Placeholder 4">
            <a:extLst>
              <a:ext uri="{FF2B5EF4-FFF2-40B4-BE49-F238E27FC236}">
                <a16:creationId xmlns:a16="http://schemas.microsoft.com/office/drawing/2014/main" id="{10EA7B1B-BDB6-14BB-A44E-15410A714F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7E13D-7F45-DBBC-C3B0-92C26E8AD28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0087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801D6-2EED-87E9-BD83-CD6D587620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4A8D2E-0176-69CE-1A62-7928319BBB2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8AE186-07EC-4701-78F2-AC49C92789E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0E4563-F4BD-BE02-2885-FB6289CF5D7B}"/>
              </a:ext>
            </a:extLst>
          </p:cNvPr>
          <p:cNvSpPr>
            <a:spLocks noGrp="1"/>
          </p:cNvSpPr>
          <p:nvPr>
            <p:ph type="dt" sz="half" idx="10"/>
          </p:nvPr>
        </p:nvSpPr>
        <p:spPr/>
        <p:txBody>
          <a:bodyPr/>
          <a:lstStyle/>
          <a:p>
            <a:fld id="{5BCAD085-E8A6-8845-BD4E-CB4CCA059FC4}" type="datetimeFigureOut">
              <a:rPr lang="en-US" smtClean="0"/>
              <a:t>5/30/25</a:t>
            </a:fld>
            <a:endParaRPr lang="en-US"/>
          </a:p>
        </p:txBody>
      </p:sp>
      <p:sp>
        <p:nvSpPr>
          <p:cNvPr id="6" name="Footer Placeholder 5">
            <a:extLst>
              <a:ext uri="{FF2B5EF4-FFF2-40B4-BE49-F238E27FC236}">
                <a16:creationId xmlns:a16="http://schemas.microsoft.com/office/drawing/2014/main" id="{86D376C7-2BC5-DCE0-9135-468B2B391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E0689B-03D6-4770-F862-19696350614E}"/>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74009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6079-6CB4-9774-9AF3-C46952729BEE}"/>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01A3A1-CB01-68A6-19EC-EAEBC2C88B4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98755C-3A19-9BBE-2BA8-5A7F80C9D6B9}"/>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B05DD1-5648-69E7-9A19-7CA2E403AA4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962689-B38F-0D9B-3044-E5F9A5E1C1F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E275B-F041-297E-43DA-F412831494B8}"/>
              </a:ext>
            </a:extLst>
          </p:cNvPr>
          <p:cNvSpPr>
            <a:spLocks noGrp="1"/>
          </p:cNvSpPr>
          <p:nvPr>
            <p:ph type="dt" sz="half" idx="10"/>
          </p:nvPr>
        </p:nvSpPr>
        <p:spPr/>
        <p:txBody>
          <a:bodyPr/>
          <a:lstStyle/>
          <a:p>
            <a:fld id="{5BCAD085-E8A6-8845-BD4E-CB4CCA059FC4}" type="datetimeFigureOut">
              <a:rPr lang="en-US" smtClean="0"/>
              <a:t>5/30/25</a:t>
            </a:fld>
            <a:endParaRPr lang="en-US"/>
          </a:p>
        </p:txBody>
      </p:sp>
      <p:sp>
        <p:nvSpPr>
          <p:cNvPr id="8" name="Footer Placeholder 7">
            <a:extLst>
              <a:ext uri="{FF2B5EF4-FFF2-40B4-BE49-F238E27FC236}">
                <a16:creationId xmlns:a16="http://schemas.microsoft.com/office/drawing/2014/main" id="{F86FFFF2-001F-FC68-3502-07F0E50396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CE9DC5-A6F4-7B03-241E-4CF044F497C6}"/>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8811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EE3B-B5AE-A2B6-5F9A-058EFF4DD6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55F7E8-1126-A455-AC6B-75672F2628B1}"/>
              </a:ext>
            </a:extLst>
          </p:cNvPr>
          <p:cNvSpPr>
            <a:spLocks noGrp="1"/>
          </p:cNvSpPr>
          <p:nvPr>
            <p:ph type="dt" sz="half" idx="10"/>
          </p:nvPr>
        </p:nvSpPr>
        <p:spPr/>
        <p:txBody>
          <a:bodyPr/>
          <a:lstStyle/>
          <a:p>
            <a:fld id="{5BCAD085-E8A6-8845-BD4E-CB4CCA059FC4}" type="datetimeFigureOut">
              <a:rPr lang="en-US" smtClean="0"/>
              <a:t>5/30/25</a:t>
            </a:fld>
            <a:endParaRPr lang="en-US"/>
          </a:p>
        </p:txBody>
      </p:sp>
      <p:sp>
        <p:nvSpPr>
          <p:cNvPr id="4" name="Footer Placeholder 3">
            <a:extLst>
              <a:ext uri="{FF2B5EF4-FFF2-40B4-BE49-F238E27FC236}">
                <a16:creationId xmlns:a16="http://schemas.microsoft.com/office/drawing/2014/main" id="{BB7D9F2A-AFAB-A155-882A-13F3133764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AA81B2-9766-F611-7BE2-8416BCAEDD3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4102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8C42A3-21CE-79DC-7F29-D086EAFCA3DE}"/>
              </a:ext>
            </a:extLst>
          </p:cNvPr>
          <p:cNvSpPr>
            <a:spLocks noGrp="1"/>
          </p:cNvSpPr>
          <p:nvPr>
            <p:ph type="dt" sz="half" idx="10"/>
          </p:nvPr>
        </p:nvSpPr>
        <p:spPr/>
        <p:txBody>
          <a:bodyPr/>
          <a:lstStyle/>
          <a:p>
            <a:fld id="{5BCAD085-E8A6-8845-BD4E-CB4CCA059FC4}" type="datetimeFigureOut">
              <a:rPr lang="en-US" smtClean="0"/>
              <a:t>5/30/25</a:t>
            </a:fld>
            <a:endParaRPr lang="en-US"/>
          </a:p>
        </p:txBody>
      </p:sp>
      <p:sp>
        <p:nvSpPr>
          <p:cNvPr id="3" name="Footer Placeholder 2">
            <a:extLst>
              <a:ext uri="{FF2B5EF4-FFF2-40B4-BE49-F238E27FC236}">
                <a16:creationId xmlns:a16="http://schemas.microsoft.com/office/drawing/2014/main" id="{5DEB02FE-A812-B20C-A335-53967927EE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19BAB4-DD2E-C736-534C-79D5D7EE0E3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97657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7E9C0-3D09-075C-A73F-ED37E430A49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30CD5CE-BBBA-0750-E391-E00B46EB8AF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6A2E90-7D09-AD67-FE6F-325B31DC0E5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269683F-78B2-CB5F-365F-4DDF145F82EA}"/>
              </a:ext>
            </a:extLst>
          </p:cNvPr>
          <p:cNvSpPr>
            <a:spLocks noGrp="1"/>
          </p:cNvSpPr>
          <p:nvPr>
            <p:ph type="dt" sz="half" idx="10"/>
          </p:nvPr>
        </p:nvSpPr>
        <p:spPr/>
        <p:txBody>
          <a:bodyPr/>
          <a:lstStyle/>
          <a:p>
            <a:fld id="{5BCAD085-E8A6-8845-BD4E-CB4CCA059FC4}" type="datetimeFigureOut">
              <a:rPr lang="en-US" smtClean="0"/>
              <a:t>5/30/25</a:t>
            </a:fld>
            <a:endParaRPr lang="en-US"/>
          </a:p>
        </p:txBody>
      </p:sp>
      <p:sp>
        <p:nvSpPr>
          <p:cNvPr id="6" name="Footer Placeholder 5">
            <a:extLst>
              <a:ext uri="{FF2B5EF4-FFF2-40B4-BE49-F238E27FC236}">
                <a16:creationId xmlns:a16="http://schemas.microsoft.com/office/drawing/2014/main" id="{865642C4-CCE5-C85C-6C95-B4365A3A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FDFEC8-FDF3-7EA5-9F6D-FB6E4A659B1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44061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CD7A6-466C-898E-6468-88B15D737EA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9C76091-3260-3C4E-D906-63145B408CE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254525C-120F-24AF-C26D-328F07154C0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91890B-97A9-9181-6127-5FF6AA56CC66}"/>
              </a:ext>
            </a:extLst>
          </p:cNvPr>
          <p:cNvSpPr>
            <a:spLocks noGrp="1"/>
          </p:cNvSpPr>
          <p:nvPr>
            <p:ph type="dt" sz="half" idx="10"/>
          </p:nvPr>
        </p:nvSpPr>
        <p:spPr/>
        <p:txBody>
          <a:bodyPr/>
          <a:lstStyle/>
          <a:p>
            <a:fld id="{5BCAD085-E8A6-8845-BD4E-CB4CCA059FC4}" type="datetimeFigureOut">
              <a:rPr lang="en-US" smtClean="0"/>
              <a:t>5/30/25</a:t>
            </a:fld>
            <a:endParaRPr lang="en-US"/>
          </a:p>
        </p:txBody>
      </p:sp>
      <p:sp>
        <p:nvSpPr>
          <p:cNvPr id="6" name="Footer Placeholder 5">
            <a:extLst>
              <a:ext uri="{FF2B5EF4-FFF2-40B4-BE49-F238E27FC236}">
                <a16:creationId xmlns:a16="http://schemas.microsoft.com/office/drawing/2014/main" id="{B0E658A3-C60D-E9BA-C569-B758740722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5D757C-0BCF-5936-2442-21D8F3FB1BAA}"/>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75520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A762C9-34A1-1D11-7AB4-1B4836CDE8C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51B04F-F595-569A-9525-8871D0489D7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D0010-1379-E955-E8BC-FAC8C5058C3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5/30/25</a:t>
            </a:fld>
            <a:endParaRPr lang="en-US"/>
          </a:p>
        </p:txBody>
      </p:sp>
      <p:sp>
        <p:nvSpPr>
          <p:cNvPr id="5" name="Footer Placeholder 4">
            <a:extLst>
              <a:ext uri="{FF2B5EF4-FFF2-40B4-BE49-F238E27FC236}">
                <a16:creationId xmlns:a16="http://schemas.microsoft.com/office/drawing/2014/main" id="{2293C3C3-56A9-C8F8-7179-9CBC189166A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D2EA5BA-0C00-5E30-E199-85C9EFBA57C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6630435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doi.org/10.1155/2018/509417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hyperlink" Target="https://doi.org/10.1038/srep00196"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doi.org/10.1038/s41586-019-0941-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9144000" cy="2387600"/>
          </a:xfrm>
        </p:spPr>
        <p:txBody>
          <a:bodyPr/>
          <a:lstStyle/>
          <a:p>
            <a:r>
              <a:rPr lang="en-US" dirty="0"/>
              <a:t>Day 4 - What Networks Could Be</a:t>
            </a:r>
            <a:endParaRPr dirty="0"/>
          </a:p>
        </p:txBody>
      </p:sp>
      <p:sp>
        <p:nvSpPr>
          <p:cNvPr id="3" name="Subtitle 2"/>
          <p:cNvSpPr>
            <a:spLocks noGrp="1"/>
          </p:cNvSpPr>
          <p:nvPr>
            <p:ph type="subTitle" idx="1"/>
          </p:nvPr>
        </p:nvSpPr>
        <p:spPr/>
        <p:txBody>
          <a:bodyPr/>
          <a:lstStyle/>
          <a:p>
            <a:r>
              <a:rPr lang="en-US" dirty="0"/>
              <a:t>UMN CSS Workshop 2025</a:t>
            </a:r>
          </a:p>
          <a:p>
            <a:r>
              <a:rPr lang="en-US" dirty="0"/>
              <a:t>Instructor: Alvin Zhou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A3074BC3-6072-9DC0-68C0-72ECDAEF23CA}"/>
              </a:ext>
            </a:extLst>
          </p:cNvPr>
          <p:cNvPicPr>
            <a:picLocks noChangeAspect="1"/>
          </p:cNvPicPr>
          <p:nvPr/>
        </p:nvPicPr>
        <p:blipFill>
          <a:blip r:embed="rId3"/>
          <a:stretch>
            <a:fillRect/>
          </a:stretch>
        </p:blipFill>
        <p:spPr>
          <a:xfrm>
            <a:off x="0" y="1093304"/>
            <a:ext cx="9161158" cy="4671391"/>
          </a:xfrm>
          <a:prstGeom prst="rect">
            <a:avLst/>
          </a:prstGeom>
          <a:ln w="12700">
            <a:miter lim="400000"/>
          </a:ln>
        </p:spPr>
      </p:pic>
    </p:spTree>
    <p:extLst>
      <p:ext uri="{BB962C8B-B14F-4D97-AF65-F5344CB8AC3E}">
        <p14:creationId xmlns:p14="http://schemas.microsoft.com/office/powerpoint/2010/main" val="4108530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00833F3F-A549-A5ED-551B-715B00A54A3D}"/>
              </a:ext>
            </a:extLst>
          </p:cNvPr>
          <p:cNvPicPr>
            <a:picLocks noChangeAspect="1"/>
          </p:cNvPicPr>
          <p:nvPr/>
        </p:nvPicPr>
        <p:blipFill>
          <a:blip r:embed="rId3"/>
          <a:stretch>
            <a:fillRect/>
          </a:stretch>
        </p:blipFill>
        <p:spPr>
          <a:xfrm>
            <a:off x="1059707" y="0"/>
            <a:ext cx="6540205" cy="5657671"/>
          </a:xfrm>
          <a:prstGeom prst="rect">
            <a:avLst/>
          </a:prstGeom>
          <a:ln w="12700">
            <a:miter lim="400000"/>
          </a:ln>
        </p:spPr>
      </p:pic>
      <p:sp>
        <p:nvSpPr>
          <p:cNvPr id="4" name="TextBox 3">
            <a:extLst>
              <a:ext uri="{FF2B5EF4-FFF2-40B4-BE49-F238E27FC236}">
                <a16:creationId xmlns:a16="http://schemas.microsoft.com/office/drawing/2014/main" id="{6100F7B6-2F35-574B-60BA-591A457DB9EC}"/>
              </a:ext>
            </a:extLst>
          </p:cNvPr>
          <p:cNvSpPr txBox="1"/>
          <p:nvPr/>
        </p:nvSpPr>
        <p:spPr>
          <a:xfrm>
            <a:off x="0" y="5657671"/>
            <a:ext cx="9144000" cy="1200329"/>
          </a:xfrm>
          <a:prstGeom prst="rect">
            <a:avLst/>
          </a:prstGeom>
          <a:noFill/>
        </p:spPr>
        <p:txBody>
          <a:bodyPr wrap="square">
            <a:spAutoFit/>
          </a:bodyPr>
          <a:lstStyle/>
          <a:p>
            <a:r>
              <a:rPr lang="en-US" dirty="0">
                <a:effectLst/>
              </a:rPr>
              <a:t>Yang, X., Ram, N., Gest, S. D., Lydon-Staley, D. M., Conroy, D. E., Pincus, A. L., &amp; Molenaar, P. C. M. (2018). Socioemotional dynamics of emotion regulation and depressive symptoms: A person‐specific network approach. </a:t>
            </a:r>
            <a:r>
              <a:rPr lang="en-US" i="1" dirty="0">
                <a:effectLst/>
              </a:rPr>
              <a:t>Complexity</a:t>
            </a:r>
            <a:r>
              <a:rPr lang="en-US" dirty="0">
                <a:effectLst/>
              </a:rPr>
              <a:t>, </a:t>
            </a:r>
            <a:r>
              <a:rPr lang="en-US" i="1" dirty="0">
                <a:effectLst/>
              </a:rPr>
              <a:t>2018</a:t>
            </a:r>
            <a:r>
              <a:rPr lang="en-US" dirty="0">
                <a:effectLst/>
              </a:rPr>
              <a:t>(1), 5094179. </a:t>
            </a:r>
            <a:r>
              <a:rPr lang="en-US" dirty="0">
                <a:effectLst/>
                <a:hlinkClick r:id="rId4"/>
              </a:rPr>
              <a:t>https://doi.org/10.1155/2018/5094179</a:t>
            </a:r>
            <a:endParaRPr lang="en-US" dirty="0">
              <a:effectLst/>
            </a:endParaRPr>
          </a:p>
        </p:txBody>
      </p:sp>
    </p:spTree>
    <p:extLst>
      <p:ext uri="{BB962C8B-B14F-4D97-AF65-F5344CB8AC3E}">
        <p14:creationId xmlns:p14="http://schemas.microsoft.com/office/powerpoint/2010/main" val="4068019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17939E46-532D-AC2E-2BCD-2AF97EC7A919}"/>
              </a:ext>
            </a:extLst>
          </p:cNvPr>
          <p:cNvPicPr>
            <a:picLocks noChangeAspect="1"/>
          </p:cNvPicPr>
          <p:nvPr/>
        </p:nvPicPr>
        <p:blipFill>
          <a:blip r:embed="rId3"/>
          <a:stretch>
            <a:fillRect/>
          </a:stretch>
        </p:blipFill>
        <p:spPr>
          <a:xfrm>
            <a:off x="-143124" y="844825"/>
            <a:ext cx="9410370" cy="5227983"/>
          </a:xfrm>
          <a:prstGeom prst="rect">
            <a:avLst/>
          </a:prstGeom>
          <a:ln w="12700">
            <a:miter lim="400000"/>
          </a:ln>
        </p:spPr>
      </p:pic>
    </p:spTree>
    <p:extLst>
      <p:ext uri="{BB962C8B-B14F-4D97-AF65-F5344CB8AC3E}">
        <p14:creationId xmlns:p14="http://schemas.microsoft.com/office/powerpoint/2010/main" val="4269856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2B7A42F3-24F9-8353-E56C-C69FE095858D}"/>
              </a:ext>
            </a:extLst>
          </p:cNvPr>
          <p:cNvPicPr>
            <a:picLocks noChangeAspect="1"/>
          </p:cNvPicPr>
          <p:nvPr/>
        </p:nvPicPr>
        <p:blipFill>
          <a:blip r:embed="rId3"/>
          <a:stretch>
            <a:fillRect/>
          </a:stretch>
        </p:blipFill>
        <p:spPr>
          <a:xfrm>
            <a:off x="784565" y="183245"/>
            <a:ext cx="7574869" cy="6513282"/>
          </a:xfrm>
          <a:prstGeom prst="rect">
            <a:avLst/>
          </a:prstGeom>
          <a:ln w="12700">
            <a:miter lim="400000"/>
          </a:ln>
        </p:spPr>
      </p:pic>
    </p:spTree>
    <p:extLst>
      <p:ext uri="{BB962C8B-B14F-4D97-AF65-F5344CB8AC3E}">
        <p14:creationId xmlns:p14="http://schemas.microsoft.com/office/powerpoint/2010/main" val="3982811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2A3A-9B54-5C08-BDBF-896883951752}"/>
              </a:ext>
            </a:extLst>
          </p:cNvPr>
          <p:cNvSpPr>
            <a:spLocks noGrp="1"/>
          </p:cNvSpPr>
          <p:nvPr>
            <p:ph type="title"/>
          </p:nvPr>
        </p:nvSpPr>
        <p:spPr/>
        <p:txBody>
          <a:bodyPr>
            <a:normAutofit/>
          </a:bodyPr>
          <a:lstStyle/>
          <a:p>
            <a:r>
              <a:rPr lang="en-US" dirty="0"/>
              <a:t>Brainstorm Time - What Networks Could Be?</a:t>
            </a:r>
          </a:p>
        </p:txBody>
      </p:sp>
      <p:sp>
        <p:nvSpPr>
          <p:cNvPr id="3" name="Content Placeholder 2">
            <a:extLst>
              <a:ext uri="{FF2B5EF4-FFF2-40B4-BE49-F238E27FC236}">
                <a16:creationId xmlns:a16="http://schemas.microsoft.com/office/drawing/2014/main" id="{17303F16-73FF-F50C-462E-AE6BF9217F02}"/>
              </a:ext>
            </a:extLst>
          </p:cNvPr>
          <p:cNvSpPr>
            <a:spLocks noGrp="1"/>
          </p:cNvSpPr>
          <p:nvPr>
            <p:ph idx="1"/>
          </p:nvPr>
        </p:nvSpPr>
        <p:spPr/>
        <p:txBody>
          <a:bodyPr/>
          <a:lstStyle/>
          <a:p>
            <a:r>
              <a:rPr lang="en-US" dirty="0"/>
              <a:t>Pick a topic</a:t>
            </a:r>
          </a:p>
          <a:p>
            <a:r>
              <a:rPr lang="en-US" dirty="0"/>
              <a:t>Think of a network</a:t>
            </a:r>
          </a:p>
          <a:p>
            <a:r>
              <a:rPr lang="en-US" dirty="0"/>
              <a:t>What’s the node? What’s the tie?</a:t>
            </a:r>
          </a:p>
          <a:p>
            <a:r>
              <a:rPr lang="en-US" dirty="0"/>
              <a:t>Node size/color? Tie width/color?</a:t>
            </a:r>
          </a:p>
          <a:p>
            <a:r>
              <a:rPr lang="en-US" dirty="0"/>
              <a:t>What will it tell us?</a:t>
            </a:r>
          </a:p>
        </p:txBody>
      </p:sp>
      <p:pic>
        <p:nvPicPr>
          <p:cNvPr id="4" name="Picture 3">
            <a:extLst>
              <a:ext uri="{FF2B5EF4-FFF2-40B4-BE49-F238E27FC236}">
                <a16:creationId xmlns:a16="http://schemas.microsoft.com/office/drawing/2014/main" id="{6708CF16-D607-9944-F655-E6ED56981A2B}"/>
              </a:ext>
            </a:extLst>
          </p:cNvPr>
          <p:cNvPicPr>
            <a:picLocks noChangeAspect="1"/>
          </p:cNvPicPr>
          <p:nvPr/>
        </p:nvPicPr>
        <p:blipFill>
          <a:blip r:embed="rId2"/>
          <a:stretch>
            <a:fillRect/>
          </a:stretch>
        </p:blipFill>
        <p:spPr>
          <a:xfrm>
            <a:off x="5153727" y="2092358"/>
            <a:ext cx="1475763" cy="1966454"/>
          </a:xfrm>
          <a:prstGeom prst="rect">
            <a:avLst/>
          </a:prstGeom>
        </p:spPr>
      </p:pic>
      <p:pic>
        <p:nvPicPr>
          <p:cNvPr id="5" name="Picture 4">
            <a:extLst>
              <a:ext uri="{FF2B5EF4-FFF2-40B4-BE49-F238E27FC236}">
                <a16:creationId xmlns:a16="http://schemas.microsoft.com/office/drawing/2014/main" id="{87FD6BD9-593C-0CC8-CEE9-04961AC66001}"/>
              </a:ext>
            </a:extLst>
          </p:cNvPr>
          <p:cNvPicPr>
            <a:picLocks noChangeAspect="1"/>
          </p:cNvPicPr>
          <p:nvPr/>
        </p:nvPicPr>
        <p:blipFill>
          <a:blip r:embed="rId3"/>
          <a:stretch>
            <a:fillRect/>
          </a:stretch>
        </p:blipFill>
        <p:spPr>
          <a:xfrm>
            <a:off x="203518" y="5045702"/>
            <a:ext cx="3200399" cy="1447172"/>
          </a:xfrm>
          <a:prstGeom prst="rect">
            <a:avLst/>
          </a:prstGeom>
        </p:spPr>
      </p:pic>
      <p:pic>
        <p:nvPicPr>
          <p:cNvPr id="7" name="Picture 6">
            <a:extLst>
              <a:ext uri="{FF2B5EF4-FFF2-40B4-BE49-F238E27FC236}">
                <a16:creationId xmlns:a16="http://schemas.microsoft.com/office/drawing/2014/main" id="{ADE11ACE-4F67-D47E-4BFD-E89C2621EAC8}"/>
              </a:ext>
            </a:extLst>
          </p:cNvPr>
          <p:cNvPicPr>
            <a:picLocks noChangeAspect="1"/>
          </p:cNvPicPr>
          <p:nvPr/>
        </p:nvPicPr>
        <p:blipFill>
          <a:blip r:embed="rId4"/>
          <a:stretch>
            <a:fillRect/>
          </a:stretch>
        </p:blipFill>
        <p:spPr>
          <a:xfrm>
            <a:off x="7036525" y="1947333"/>
            <a:ext cx="2107474" cy="2634343"/>
          </a:xfrm>
          <a:prstGeom prst="rect">
            <a:avLst/>
          </a:prstGeom>
        </p:spPr>
      </p:pic>
      <p:pic>
        <p:nvPicPr>
          <p:cNvPr id="8" name="Picture 7">
            <a:extLst>
              <a:ext uri="{FF2B5EF4-FFF2-40B4-BE49-F238E27FC236}">
                <a16:creationId xmlns:a16="http://schemas.microsoft.com/office/drawing/2014/main" id="{F60D5EEF-FA3B-8187-588D-15F707A336C4}"/>
              </a:ext>
            </a:extLst>
          </p:cNvPr>
          <p:cNvPicPr>
            <a:picLocks noChangeAspect="1"/>
          </p:cNvPicPr>
          <p:nvPr/>
        </p:nvPicPr>
        <p:blipFill>
          <a:blip r:embed="rId5"/>
          <a:stretch>
            <a:fillRect/>
          </a:stretch>
        </p:blipFill>
        <p:spPr>
          <a:xfrm>
            <a:off x="3694289" y="5109507"/>
            <a:ext cx="2722635" cy="1531482"/>
          </a:xfrm>
          <a:prstGeom prst="rect">
            <a:avLst/>
          </a:prstGeom>
        </p:spPr>
      </p:pic>
      <p:pic>
        <p:nvPicPr>
          <p:cNvPr id="6" name="Picture 5">
            <a:extLst>
              <a:ext uri="{FF2B5EF4-FFF2-40B4-BE49-F238E27FC236}">
                <a16:creationId xmlns:a16="http://schemas.microsoft.com/office/drawing/2014/main" id="{53532BFD-78EB-AFF3-6CA3-A74F5E227A29}"/>
              </a:ext>
            </a:extLst>
          </p:cNvPr>
          <p:cNvPicPr>
            <a:picLocks noChangeAspect="1"/>
          </p:cNvPicPr>
          <p:nvPr/>
        </p:nvPicPr>
        <p:blipFill>
          <a:blip r:embed="rId6"/>
          <a:stretch>
            <a:fillRect/>
          </a:stretch>
        </p:blipFill>
        <p:spPr>
          <a:xfrm>
            <a:off x="6629490" y="5045702"/>
            <a:ext cx="2514509" cy="2514509"/>
          </a:xfrm>
          <a:prstGeom prst="rect">
            <a:avLst/>
          </a:prstGeom>
        </p:spPr>
      </p:pic>
      <p:pic>
        <p:nvPicPr>
          <p:cNvPr id="9" name="Picture 8">
            <a:extLst>
              <a:ext uri="{FF2B5EF4-FFF2-40B4-BE49-F238E27FC236}">
                <a16:creationId xmlns:a16="http://schemas.microsoft.com/office/drawing/2014/main" id="{32720339-7399-7355-47F7-E284CD21404C}"/>
              </a:ext>
            </a:extLst>
          </p:cNvPr>
          <p:cNvPicPr>
            <a:picLocks noChangeAspect="1"/>
          </p:cNvPicPr>
          <p:nvPr/>
        </p:nvPicPr>
        <p:blipFill>
          <a:blip r:embed="rId7"/>
          <a:stretch>
            <a:fillRect/>
          </a:stretch>
        </p:blipFill>
        <p:spPr>
          <a:xfrm>
            <a:off x="3200023" y="3662454"/>
            <a:ext cx="1855583" cy="1237055"/>
          </a:xfrm>
          <a:prstGeom prst="rect">
            <a:avLst/>
          </a:prstGeom>
        </p:spPr>
      </p:pic>
    </p:spTree>
    <p:extLst>
      <p:ext uri="{BB962C8B-B14F-4D97-AF65-F5344CB8AC3E}">
        <p14:creationId xmlns:p14="http://schemas.microsoft.com/office/powerpoint/2010/main" val="381259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C0EE8FF1-5A59-DE93-DA63-5F6F78BB3FFE}"/>
              </a:ext>
            </a:extLst>
          </p:cNvPr>
          <p:cNvPicPr>
            <a:picLocks noChangeAspect="1"/>
          </p:cNvPicPr>
          <p:nvPr/>
        </p:nvPicPr>
        <p:blipFill>
          <a:blip r:embed="rId3"/>
          <a:stretch>
            <a:fillRect/>
          </a:stretch>
        </p:blipFill>
        <p:spPr>
          <a:xfrm>
            <a:off x="0" y="1063659"/>
            <a:ext cx="9092304" cy="4730682"/>
          </a:xfrm>
          <a:prstGeom prst="rect">
            <a:avLst/>
          </a:prstGeom>
          <a:ln w="12700">
            <a:miter lim="400000"/>
          </a:ln>
        </p:spPr>
      </p:pic>
    </p:spTree>
    <p:extLst>
      <p:ext uri="{BB962C8B-B14F-4D97-AF65-F5344CB8AC3E}">
        <p14:creationId xmlns:p14="http://schemas.microsoft.com/office/powerpoint/2010/main" val="217699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82D3EE47-A378-4C85-F68D-68DEC42323DF}"/>
              </a:ext>
            </a:extLst>
          </p:cNvPr>
          <p:cNvPicPr>
            <a:picLocks noChangeAspect="1"/>
          </p:cNvPicPr>
          <p:nvPr/>
        </p:nvPicPr>
        <p:blipFill>
          <a:blip r:embed="rId3"/>
          <a:srcRect l="45971"/>
          <a:stretch>
            <a:fillRect/>
          </a:stretch>
        </p:blipFill>
        <p:spPr>
          <a:xfrm>
            <a:off x="649705" y="0"/>
            <a:ext cx="7940842" cy="7647049"/>
          </a:xfrm>
          <a:prstGeom prst="rect">
            <a:avLst/>
          </a:prstGeom>
          <a:ln w="12700">
            <a:miter lim="400000"/>
          </a:ln>
        </p:spPr>
      </p:pic>
    </p:spTree>
    <p:extLst>
      <p:ext uri="{BB962C8B-B14F-4D97-AF65-F5344CB8AC3E}">
        <p14:creationId xmlns:p14="http://schemas.microsoft.com/office/powerpoint/2010/main" val="1434056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2848F463-0416-FC6C-43CB-0DEBCE525910}"/>
              </a:ext>
            </a:extLst>
          </p:cNvPr>
          <p:cNvPicPr>
            <a:picLocks noChangeAspect="1"/>
          </p:cNvPicPr>
          <p:nvPr/>
        </p:nvPicPr>
        <p:blipFill>
          <a:blip r:embed="rId2"/>
          <a:srcRect l="45971"/>
          <a:stretch>
            <a:fillRect/>
          </a:stretch>
        </p:blipFill>
        <p:spPr>
          <a:xfrm>
            <a:off x="0" y="1081461"/>
            <a:ext cx="5274845" cy="5079688"/>
          </a:xfrm>
          <a:prstGeom prst="rect">
            <a:avLst/>
          </a:prstGeom>
          <a:ln w="12700">
            <a:miter lim="400000"/>
          </a:ln>
        </p:spPr>
      </p:pic>
      <p:sp>
        <p:nvSpPr>
          <p:cNvPr id="3" name="Node: ingredient…">
            <a:extLst>
              <a:ext uri="{FF2B5EF4-FFF2-40B4-BE49-F238E27FC236}">
                <a16:creationId xmlns:a16="http://schemas.microsoft.com/office/drawing/2014/main" id="{FA3AD2F4-014D-ECDF-4A10-9657C419E364}"/>
              </a:ext>
            </a:extLst>
          </p:cNvPr>
          <p:cNvSpPr txBox="1">
            <a:spLocks/>
          </p:cNvSpPr>
          <p:nvPr/>
        </p:nvSpPr>
        <p:spPr>
          <a:xfrm>
            <a:off x="5274845" y="2886369"/>
            <a:ext cx="3869155" cy="158766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Node: ingredient</a:t>
            </a:r>
          </a:p>
          <a:p>
            <a:r>
              <a:rPr lang="en-US"/>
              <a:t>Tie: shared flavor compound</a:t>
            </a:r>
          </a:p>
          <a:p>
            <a:endParaRPr lang="en-US"/>
          </a:p>
          <a:p>
            <a:r>
              <a:rPr lang="en-US"/>
              <a:t>What else could be the tie?</a:t>
            </a:r>
          </a:p>
        </p:txBody>
      </p:sp>
    </p:spTree>
    <p:extLst>
      <p:ext uri="{BB962C8B-B14F-4D97-AF65-F5344CB8AC3E}">
        <p14:creationId xmlns:p14="http://schemas.microsoft.com/office/powerpoint/2010/main" val="1468574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0EC24B35-23DA-99D6-2FAB-12E797D1991D}"/>
              </a:ext>
            </a:extLst>
          </p:cNvPr>
          <p:cNvPicPr>
            <a:picLocks noChangeAspect="1"/>
          </p:cNvPicPr>
          <p:nvPr/>
        </p:nvPicPr>
        <p:blipFill>
          <a:blip r:embed="rId2"/>
          <a:stretch>
            <a:fillRect/>
          </a:stretch>
        </p:blipFill>
        <p:spPr>
          <a:xfrm>
            <a:off x="251554" y="0"/>
            <a:ext cx="8640891" cy="6858000"/>
          </a:xfrm>
          <a:prstGeom prst="rect">
            <a:avLst/>
          </a:prstGeom>
          <a:ln w="12700">
            <a:miter lim="400000"/>
          </a:ln>
        </p:spPr>
      </p:pic>
    </p:spTree>
    <p:extLst>
      <p:ext uri="{BB962C8B-B14F-4D97-AF65-F5344CB8AC3E}">
        <p14:creationId xmlns:p14="http://schemas.microsoft.com/office/powerpoint/2010/main" val="139985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D8C6D36C-156E-4FB9-3C59-6C86D6DFD25B}"/>
              </a:ext>
            </a:extLst>
          </p:cNvPr>
          <p:cNvPicPr>
            <a:picLocks noChangeAspect="1"/>
          </p:cNvPicPr>
          <p:nvPr/>
        </p:nvPicPr>
        <p:blipFill>
          <a:blip r:embed="rId3"/>
          <a:srcRect l="45971"/>
          <a:stretch>
            <a:fillRect/>
          </a:stretch>
        </p:blipFill>
        <p:spPr>
          <a:xfrm>
            <a:off x="0" y="350520"/>
            <a:ext cx="4572000" cy="4402847"/>
          </a:xfrm>
          <a:prstGeom prst="rect">
            <a:avLst/>
          </a:prstGeom>
          <a:ln w="12700">
            <a:miter lim="400000"/>
          </a:ln>
        </p:spPr>
      </p:pic>
      <p:pic>
        <p:nvPicPr>
          <p:cNvPr id="3" name="Image" descr="Image">
            <a:extLst>
              <a:ext uri="{FF2B5EF4-FFF2-40B4-BE49-F238E27FC236}">
                <a16:creationId xmlns:a16="http://schemas.microsoft.com/office/drawing/2014/main" id="{E1FC7F4F-E821-686E-E946-F66A8D721517}"/>
              </a:ext>
            </a:extLst>
          </p:cNvPr>
          <p:cNvPicPr>
            <a:picLocks noChangeAspect="1"/>
          </p:cNvPicPr>
          <p:nvPr/>
        </p:nvPicPr>
        <p:blipFill>
          <a:blip r:embed="rId4"/>
          <a:stretch>
            <a:fillRect/>
          </a:stretch>
        </p:blipFill>
        <p:spPr>
          <a:xfrm>
            <a:off x="4512993" y="350520"/>
            <a:ext cx="4631007" cy="3675483"/>
          </a:xfrm>
          <a:prstGeom prst="rect">
            <a:avLst/>
          </a:prstGeom>
          <a:ln w="12700">
            <a:miter lim="400000"/>
          </a:ln>
        </p:spPr>
      </p:pic>
      <p:sp>
        <p:nvSpPr>
          <p:cNvPr id="6" name="TextBox 5">
            <a:extLst>
              <a:ext uri="{FF2B5EF4-FFF2-40B4-BE49-F238E27FC236}">
                <a16:creationId xmlns:a16="http://schemas.microsoft.com/office/drawing/2014/main" id="{C7BE6FED-25ED-065E-EE3A-D72BCB053812}"/>
              </a:ext>
            </a:extLst>
          </p:cNvPr>
          <p:cNvSpPr txBox="1"/>
          <p:nvPr/>
        </p:nvSpPr>
        <p:spPr>
          <a:xfrm>
            <a:off x="2005036" y="5098683"/>
            <a:ext cx="5133927" cy="646331"/>
          </a:xfrm>
          <a:prstGeom prst="rect">
            <a:avLst/>
          </a:prstGeom>
          <a:noFill/>
        </p:spPr>
        <p:txBody>
          <a:bodyPr wrap="square">
            <a:spAutoFit/>
          </a:bodyPr>
          <a:lstStyle/>
          <a:p>
            <a:pPr algn="ctr"/>
            <a:r>
              <a:rPr lang="en-US" dirty="0"/>
              <a:t>What other kinds of networks could be constructed from the data?</a:t>
            </a:r>
          </a:p>
        </p:txBody>
      </p:sp>
      <p:sp>
        <p:nvSpPr>
          <p:cNvPr id="4" name="TextBox 3">
            <a:extLst>
              <a:ext uri="{FF2B5EF4-FFF2-40B4-BE49-F238E27FC236}">
                <a16:creationId xmlns:a16="http://schemas.microsoft.com/office/drawing/2014/main" id="{F1C52655-2BF6-92D3-4004-246A1AB4BC4F}"/>
              </a:ext>
            </a:extLst>
          </p:cNvPr>
          <p:cNvSpPr txBox="1"/>
          <p:nvPr/>
        </p:nvSpPr>
        <p:spPr>
          <a:xfrm>
            <a:off x="1523999" y="6396335"/>
            <a:ext cx="6096000" cy="461665"/>
          </a:xfrm>
          <a:prstGeom prst="rect">
            <a:avLst/>
          </a:prstGeom>
          <a:noFill/>
        </p:spPr>
        <p:txBody>
          <a:bodyPr wrap="square">
            <a:spAutoFit/>
          </a:bodyPr>
          <a:lstStyle/>
          <a:p>
            <a:r>
              <a:rPr lang="en-US" sz="1200" dirty="0"/>
              <a:t>Ahn, Y.-Y., Ahnert, S. E., </a:t>
            </a:r>
            <a:r>
              <a:rPr lang="en-US" sz="1200" dirty="0" err="1"/>
              <a:t>Bagrow</a:t>
            </a:r>
            <a:r>
              <a:rPr lang="en-US" sz="1200" dirty="0"/>
              <a:t>, J. P., &amp; </a:t>
            </a:r>
            <a:r>
              <a:rPr lang="en-US" sz="1200" dirty="0" err="1"/>
              <a:t>Barabási</a:t>
            </a:r>
            <a:r>
              <a:rPr lang="en-US" sz="1200" dirty="0"/>
              <a:t>, A.-L. (2011). Flavor network and the principles of food pairing. </a:t>
            </a:r>
            <a:r>
              <a:rPr lang="en-US" sz="1200" i="1" dirty="0"/>
              <a:t>Scientific Reports</a:t>
            </a:r>
            <a:r>
              <a:rPr lang="en-US" sz="1200" dirty="0"/>
              <a:t>, </a:t>
            </a:r>
            <a:r>
              <a:rPr lang="en-US" sz="1200" i="1" dirty="0"/>
              <a:t>1</a:t>
            </a:r>
            <a:r>
              <a:rPr lang="en-US" sz="1200" dirty="0"/>
              <a:t>(1), 196. </a:t>
            </a:r>
            <a:r>
              <a:rPr lang="en-US" sz="1200" dirty="0">
                <a:hlinkClick r:id="rId5"/>
              </a:rPr>
              <a:t>https://doi.org/10.1038/srep00196</a:t>
            </a:r>
            <a:endParaRPr lang="en-US" sz="1200" dirty="0">
              <a:effectLst/>
            </a:endParaRPr>
          </a:p>
        </p:txBody>
      </p:sp>
    </p:spTree>
    <p:extLst>
      <p:ext uri="{BB962C8B-B14F-4D97-AF65-F5344CB8AC3E}">
        <p14:creationId xmlns:p14="http://schemas.microsoft.com/office/powerpoint/2010/main" val="192346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64825A3C-B603-69A4-6D6E-44C89C3A5128}"/>
              </a:ext>
            </a:extLst>
          </p:cNvPr>
          <p:cNvPicPr>
            <a:picLocks noChangeAspect="1"/>
          </p:cNvPicPr>
          <p:nvPr/>
        </p:nvPicPr>
        <p:blipFill>
          <a:blip r:embed="rId3"/>
          <a:stretch>
            <a:fillRect/>
          </a:stretch>
        </p:blipFill>
        <p:spPr>
          <a:xfrm>
            <a:off x="1880370" y="0"/>
            <a:ext cx="5383259" cy="6858000"/>
          </a:xfrm>
          <a:prstGeom prst="rect">
            <a:avLst/>
          </a:prstGeom>
          <a:ln w="12700">
            <a:miter lim="400000"/>
          </a:ln>
        </p:spPr>
      </p:pic>
    </p:spTree>
    <p:extLst>
      <p:ext uri="{BB962C8B-B14F-4D97-AF65-F5344CB8AC3E}">
        <p14:creationId xmlns:p14="http://schemas.microsoft.com/office/powerpoint/2010/main" val="3085668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7C9936D3-EA64-DA8B-3195-6ADC2E06DAF9}"/>
              </a:ext>
            </a:extLst>
          </p:cNvPr>
          <p:cNvPicPr>
            <a:picLocks noChangeAspect="1"/>
          </p:cNvPicPr>
          <p:nvPr/>
        </p:nvPicPr>
        <p:blipFill>
          <a:blip r:embed="rId3"/>
          <a:stretch>
            <a:fillRect/>
          </a:stretch>
        </p:blipFill>
        <p:spPr>
          <a:xfrm>
            <a:off x="0" y="75126"/>
            <a:ext cx="9144000" cy="6707747"/>
          </a:xfrm>
          <a:prstGeom prst="rect">
            <a:avLst/>
          </a:prstGeom>
          <a:ln w="12700">
            <a:miter lim="400000"/>
          </a:ln>
        </p:spPr>
      </p:pic>
    </p:spTree>
    <p:extLst>
      <p:ext uri="{BB962C8B-B14F-4D97-AF65-F5344CB8AC3E}">
        <p14:creationId xmlns:p14="http://schemas.microsoft.com/office/powerpoint/2010/main" val="3694343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58E6A-640D-A6A9-4535-36D35A7E519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B08EFD3-539A-5531-5CA1-C5C4F49406AA}"/>
              </a:ext>
            </a:extLst>
          </p:cNvPr>
          <p:cNvPicPr>
            <a:picLocks noChangeAspect="1"/>
          </p:cNvPicPr>
          <p:nvPr/>
        </p:nvPicPr>
        <p:blipFill>
          <a:blip r:embed="rId3"/>
          <a:stretch>
            <a:fillRect/>
          </a:stretch>
        </p:blipFill>
        <p:spPr>
          <a:xfrm>
            <a:off x="-9469" y="685800"/>
            <a:ext cx="9153469" cy="4668769"/>
          </a:xfrm>
          <a:prstGeom prst="rect">
            <a:avLst/>
          </a:prstGeom>
        </p:spPr>
      </p:pic>
      <p:sp>
        <p:nvSpPr>
          <p:cNvPr id="5" name="TextBox 4">
            <a:extLst>
              <a:ext uri="{FF2B5EF4-FFF2-40B4-BE49-F238E27FC236}">
                <a16:creationId xmlns:a16="http://schemas.microsoft.com/office/drawing/2014/main" id="{10356E91-C980-A6B9-9686-E61A04B9134E}"/>
              </a:ext>
            </a:extLst>
          </p:cNvPr>
          <p:cNvSpPr txBox="1"/>
          <p:nvPr/>
        </p:nvSpPr>
        <p:spPr>
          <a:xfrm>
            <a:off x="1303365" y="5934670"/>
            <a:ext cx="6527800" cy="923330"/>
          </a:xfrm>
          <a:prstGeom prst="rect">
            <a:avLst/>
          </a:prstGeom>
          <a:noFill/>
        </p:spPr>
        <p:txBody>
          <a:bodyPr wrap="square">
            <a:spAutoFit/>
          </a:bodyPr>
          <a:lstStyle/>
          <a:p>
            <a:r>
              <a:rPr lang="en-US" dirty="0">
                <a:effectLst/>
              </a:rPr>
              <a:t>Wu, L., Wang, D., &amp; Evans, J. A. (2019). Large teams develop and small teams disrupt science and technology. </a:t>
            </a:r>
            <a:r>
              <a:rPr lang="en-US" i="1" dirty="0">
                <a:effectLst/>
              </a:rPr>
              <a:t>Nature</a:t>
            </a:r>
            <a:r>
              <a:rPr lang="en-US" dirty="0">
                <a:effectLst/>
              </a:rPr>
              <a:t>, </a:t>
            </a:r>
            <a:r>
              <a:rPr lang="en-US" i="1" dirty="0">
                <a:effectLst/>
              </a:rPr>
              <a:t>566</a:t>
            </a:r>
            <a:r>
              <a:rPr lang="en-US" dirty="0">
                <a:effectLst/>
              </a:rPr>
              <a:t>(7744), 378–382. </a:t>
            </a:r>
            <a:r>
              <a:rPr lang="en-US" dirty="0">
                <a:effectLst/>
                <a:hlinkClick r:id="rId4"/>
              </a:rPr>
              <a:t>https://doi.org/10.1038/s41586-019-0941-9</a:t>
            </a:r>
            <a:endParaRPr lang="en-US" dirty="0">
              <a:effectLst/>
            </a:endParaRPr>
          </a:p>
        </p:txBody>
      </p:sp>
    </p:spTree>
    <p:extLst>
      <p:ext uri="{BB962C8B-B14F-4D97-AF65-F5344CB8AC3E}">
        <p14:creationId xmlns:p14="http://schemas.microsoft.com/office/powerpoint/2010/main" val="1245843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4591</TotalTime>
  <Words>1200</Words>
  <Application>Microsoft Macintosh PowerPoint</Application>
  <PresentationFormat>On-screen Show (4:3)</PresentationFormat>
  <Paragraphs>60</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Day 4 - What Networks Could Be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Brainstorm Time - What Networks Could Be?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Alvin Zhou</cp:lastModifiedBy>
  <cp:revision>429</cp:revision>
  <dcterms:created xsi:type="dcterms:W3CDTF">2013-01-27T09:14:16Z</dcterms:created>
  <dcterms:modified xsi:type="dcterms:W3CDTF">2025-05-30T22:50:58Z</dcterms:modified>
  <cp:category/>
</cp:coreProperties>
</file>